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8" r:id="rId2"/>
    <p:sldId id="317" r:id="rId3"/>
    <p:sldId id="272" r:id="rId4"/>
    <p:sldId id="319" r:id="rId5"/>
    <p:sldId id="320" r:id="rId6"/>
    <p:sldId id="321" r:id="rId7"/>
    <p:sldId id="318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3" r:id="rId16"/>
    <p:sldId id="280" r:id="rId17"/>
    <p:sldId id="281" r:id="rId18"/>
    <p:sldId id="282" r:id="rId19"/>
    <p:sldId id="284" r:id="rId20"/>
    <p:sldId id="285" r:id="rId21"/>
    <p:sldId id="286" r:id="rId22"/>
    <p:sldId id="287" r:id="rId23"/>
    <p:sldId id="288" r:id="rId24"/>
    <p:sldId id="289" r:id="rId25"/>
    <p:sldId id="336" r:id="rId26"/>
    <p:sldId id="332" r:id="rId27"/>
    <p:sldId id="333" r:id="rId28"/>
    <p:sldId id="337" r:id="rId29"/>
    <p:sldId id="290" r:id="rId30"/>
    <p:sldId id="291" r:id="rId31"/>
    <p:sldId id="292" r:id="rId32"/>
    <p:sldId id="295" r:id="rId33"/>
    <p:sldId id="296" r:id="rId34"/>
    <p:sldId id="305" r:id="rId35"/>
    <p:sldId id="335" r:id="rId36"/>
    <p:sldId id="323" r:id="rId37"/>
    <p:sldId id="313" r:id="rId38"/>
    <p:sldId id="314" r:id="rId39"/>
    <p:sldId id="315" r:id="rId40"/>
    <p:sldId id="326" r:id="rId41"/>
    <p:sldId id="324" r:id="rId42"/>
    <p:sldId id="316" r:id="rId43"/>
    <p:sldId id="325" r:id="rId44"/>
    <p:sldId id="327" r:id="rId45"/>
    <p:sldId id="271" r:id="rId46"/>
  </p:sldIdLst>
  <p:sldSz cx="9144000" cy="6858000" type="screen4x3"/>
  <p:notesSz cx="6950075" cy="9236075"/>
  <p:embeddedFontLst>
    <p:embeddedFont>
      <p:font typeface="ＭＳ Ｐゴシック" pitchFamily="34" charset="-128"/>
      <p:regular r:id="rId4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an Yuk" initials="" lastIdx="6" clrIdx="0"/>
  <p:cmAuthor id="1" name="mccormickc" initials="" lastIdx="1" clrIdx="1"/>
  <p:cmAuthor id="2" name="kennert" initials="TK" lastIdx="11" clrIdx="2"/>
  <p:cmAuthor id="3" name="Jennifer Martin" initials="JM" lastIdx="5" clrIdx="3"/>
  <p:cmAuthor id="4" name="martinj" initials="JM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0033CC"/>
    <a:srgbClr val="EAEAEA"/>
    <a:srgbClr val="EBD5F7"/>
    <a:srgbClr val="CCCCFF"/>
    <a:srgbClr val="4D4D4D"/>
    <a:srgbClr val="0066FF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2" autoAdjust="0"/>
    <p:restoredTop sz="94660"/>
  </p:normalViewPr>
  <p:slideViewPr>
    <p:cSldViewPr>
      <p:cViewPr>
        <p:scale>
          <a:sx n="80" d="100"/>
          <a:sy n="80" d="100"/>
        </p:scale>
        <p:origin x="-119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04" y="-84"/>
      </p:cViewPr>
      <p:guideLst>
        <p:guide orient="horz" pos="2909"/>
        <p:guide pos="218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52400" y="8580437"/>
            <a:ext cx="6553200" cy="457200"/>
          </a:xfrm>
          <a:prstGeom prst="rect">
            <a:avLst/>
          </a:prstGeom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287338"/>
            <a:ext cx="6950075" cy="371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2485" tIns="46242" rIns="92485" bIns="46242">
            <a:spAutoFit/>
          </a:bodyPr>
          <a:lstStyle/>
          <a:p>
            <a:pPr algn="ctr" defTabSz="924199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You Need to Know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About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Financial Aid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22236" y="8778874"/>
            <a:ext cx="6583363" cy="247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2485" tIns="46242" rIns="92485" bIns="46242">
            <a:spAutoFit/>
          </a:bodyPr>
          <a:lstStyle/>
          <a:p>
            <a:pPr defTabSz="924199" eaLnBrk="0" hangingPunct="0">
              <a:spcBef>
                <a:spcPct val="50000"/>
              </a:spcBef>
              <a:defRPr/>
            </a:pPr>
            <a:r>
              <a:rPr lang="en-US" sz="1000" b="0" dirty="0">
                <a:solidFill>
                  <a:schemeClr val="bg1"/>
                </a:solidFill>
              </a:rPr>
              <a:t>© </a:t>
            </a:r>
            <a:r>
              <a:rPr lang="en-US" sz="1000" b="0" dirty="0" smtClean="0">
                <a:solidFill>
                  <a:schemeClr val="bg1"/>
                </a:solidFill>
              </a:rPr>
              <a:t>2013 NASFAA                                                              </a:t>
            </a:r>
            <a:fld id="{5A4E40A0-19A0-4F29-A9C5-577C813A7B7F}" type="slidenum">
              <a:rPr lang="en-US" sz="1000" b="0" smtClean="0">
                <a:solidFill>
                  <a:schemeClr val="bg1"/>
                </a:solidFill>
              </a:rPr>
              <a:pPr defTabSz="924199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b="0" dirty="0" smtClean="0">
                <a:solidFill>
                  <a:schemeClr val="bg1"/>
                </a:solidFill>
              </a:rPr>
              <a:t>                                                  What You Need to Know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933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5" tIns="46242" rIns="92485" bIns="46242" numCol="1" anchor="t" anchorCtr="0" compatLnSpc="1">
            <a:prstTxWarp prst="textNoShape">
              <a:avLst/>
            </a:prstTxWarp>
          </a:bodyPr>
          <a:lstStyle>
            <a:lvl1pPr defTabSz="924199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5" tIns="46242" rIns="92485" bIns="46242" numCol="1" anchor="t" anchorCtr="0" compatLnSpc="1">
            <a:prstTxWarp prst="textNoShape">
              <a:avLst/>
            </a:prstTxWarp>
          </a:bodyPr>
          <a:lstStyle>
            <a:lvl1pPr algn="r" defTabSz="924199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626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5" tIns="46242" rIns="92485" bIns="462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5" tIns="46242" rIns="92485" bIns="46242" numCol="1" anchor="b" anchorCtr="0" compatLnSpc="1">
            <a:prstTxWarp prst="textNoShape">
              <a:avLst/>
            </a:prstTxWarp>
          </a:bodyPr>
          <a:lstStyle>
            <a:lvl1pPr defTabSz="924199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5" tIns="46242" rIns="92485" bIns="46242" numCol="1" anchor="b" anchorCtr="0" compatLnSpc="1">
            <a:prstTxWarp prst="textNoShape">
              <a:avLst/>
            </a:prstTxWarp>
          </a:bodyPr>
          <a:lstStyle>
            <a:lvl1pPr algn="r" defTabSz="924199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454973-885D-4F1D-AF7C-08F6559B7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1103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FDEBE571-D673-48C8-8A68-3EF44DB84E6C}" type="slidenum">
              <a:rPr lang="en-US" smtClean="0"/>
              <a:pPr defTabSz="923925"/>
              <a:t>1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C8771B93-EE62-42F4-9443-B3B118E80555}" type="slidenum">
              <a:rPr lang="en-US" smtClean="0"/>
              <a:pPr defTabSz="923925"/>
              <a:t>10</a:t>
            </a:fld>
            <a:endParaRPr lang="en-US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72AA6469-EC12-4FE9-822E-9514048052E4}" type="slidenum">
              <a:rPr lang="en-US" smtClean="0"/>
              <a:pPr defTabSz="923925"/>
              <a:t>11</a:t>
            </a:fld>
            <a:endParaRPr lang="en-US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87AF6CD5-175C-429F-AA38-7C808C65B06C}" type="slidenum">
              <a:rPr lang="en-US" smtClean="0"/>
              <a:pPr defTabSz="923925"/>
              <a:t>12</a:t>
            </a:fld>
            <a:endParaRPr lang="en-US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81C5BD26-8E72-4DF1-9249-2A3CBE074266}" type="slidenum">
              <a:rPr lang="en-US" smtClean="0"/>
              <a:pPr defTabSz="923925"/>
              <a:t>13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E2C2C794-09DB-4635-850F-C1C8EA25A36E}" type="slidenum">
              <a:rPr lang="en-US" smtClean="0"/>
              <a:pPr defTabSz="923925"/>
              <a:t>14</a:t>
            </a:fld>
            <a:endParaRPr lang="en-US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6E85FA58-9E6D-4642-9A99-3400FBF806AD}" type="slidenum">
              <a:rPr lang="en-US" smtClean="0"/>
              <a:pPr defTabSz="923925"/>
              <a:t>15</a:t>
            </a:fld>
            <a:endParaRPr lang="en-US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541D4124-FFB0-4186-B8F0-DF6C784D1086}" type="slidenum">
              <a:rPr lang="en-US" smtClean="0"/>
              <a:pPr defTabSz="923925"/>
              <a:t>16</a:t>
            </a:fld>
            <a:endParaRPr lang="en-US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7F24611B-E88E-43C3-B3A9-16ADB40B3606}" type="slidenum">
              <a:rPr lang="en-US" smtClean="0"/>
              <a:pPr defTabSz="923925"/>
              <a:t>17</a:t>
            </a:fld>
            <a:endParaRPr lang="en-US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10F94058-06A9-4C82-8807-CF095892735C}" type="slidenum">
              <a:rPr lang="en-US" smtClean="0"/>
              <a:pPr defTabSz="923925"/>
              <a:t>18</a:t>
            </a:fld>
            <a:endParaRPr lang="en-US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1C4AD454-2678-4015-8EFA-BB9D24602CB6}" type="slidenum">
              <a:rPr lang="en-US" smtClean="0"/>
              <a:pPr defTabSz="923925"/>
              <a:t>19</a:t>
            </a:fld>
            <a:endParaRPr lang="en-US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8A85F2B9-2469-4CE0-8E58-DFD2E4B24016}" type="slidenum">
              <a:rPr lang="en-US" smtClean="0"/>
              <a:pPr defTabSz="923925"/>
              <a:t>2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A905EE21-DFC5-456B-8518-60CA2493E919}" type="slidenum">
              <a:rPr lang="en-US" smtClean="0"/>
              <a:pPr defTabSz="923925"/>
              <a:t>20</a:t>
            </a:fld>
            <a:endParaRPr lang="en-US" smtClean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878036FA-F945-4F03-9DA4-50F6603CFA53}" type="slidenum">
              <a:rPr lang="en-US" smtClean="0"/>
              <a:pPr defTabSz="923925"/>
              <a:t>21</a:t>
            </a:fld>
            <a:endParaRPr lang="en-US" smtClean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CCC6CFD0-DC60-458C-AE52-4B994E19B42C}" type="slidenum">
              <a:rPr lang="en-US" smtClean="0"/>
              <a:pPr defTabSz="923925"/>
              <a:t>22</a:t>
            </a:fld>
            <a:endParaRPr lang="en-US" smtClean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6794C4BB-B614-4DB8-87D2-A917B6919E40}" type="slidenum">
              <a:rPr lang="en-US" smtClean="0"/>
              <a:pPr defTabSz="923925"/>
              <a:t>23</a:t>
            </a:fld>
            <a:endParaRPr lang="en-US" smtClean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6D7513F9-FAAA-47AA-B2AA-B7B894537E83}" type="slidenum">
              <a:rPr lang="en-US" smtClean="0"/>
              <a:pPr defTabSz="923925"/>
              <a:t>24</a:t>
            </a:fld>
            <a:endParaRPr lang="en-US" smtClean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CB7267D1-8EBD-4AF6-AD7D-68626F573C6F}" type="slidenum">
              <a:rPr lang="en-US" smtClean="0"/>
              <a:pPr defTabSz="923925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77DE51A1-F46D-4CC5-B68C-1DF1E373D830}" type="slidenum">
              <a:rPr lang="en-US" smtClean="0"/>
              <a:pPr defTabSz="923925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5ED1468B-2133-483C-9E84-7A204233C1E3}" type="slidenum">
              <a:rPr lang="en-US" smtClean="0"/>
              <a:pPr defTabSz="923925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9D4D843E-32AE-435C-B571-317ABDAFA324}" type="slidenum">
              <a:rPr lang="en-US" smtClean="0"/>
              <a:pPr defTabSz="923925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821CF2FE-FD55-4EEC-9023-A5156ABE4C1F}" type="slidenum">
              <a:rPr lang="en-US" smtClean="0"/>
              <a:pPr defTabSz="923925"/>
              <a:t>29</a:t>
            </a:fld>
            <a:endParaRPr lang="en-US" smtClean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BD271A48-0907-4B9A-9683-94634E7A37DB}" type="slidenum">
              <a:rPr lang="en-US" smtClean="0"/>
              <a:pPr defTabSz="923925"/>
              <a:t>3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1E4AE438-BCFE-4764-B098-FBBFA759AB67}" type="slidenum">
              <a:rPr lang="en-US" smtClean="0"/>
              <a:pPr defTabSz="923925"/>
              <a:t>30</a:t>
            </a:fld>
            <a:endParaRPr lang="en-US" smtClean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159798F6-1026-48A0-917D-8EC2D58D2643}" type="slidenum">
              <a:rPr lang="en-US" smtClean="0"/>
              <a:pPr defTabSz="923925"/>
              <a:t>31</a:t>
            </a:fld>
            <a:endParaRPr lang="en-US" smtClean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BFD145FB-0545-4855-A968-B16B26A83A3E}" type="slidenum">
              <a:rPr lang="en-US" smtClean="0"/>
              <a:pPr defTabSz="923925"/>
              <a:t>32</a:t>
            </a:fld>
            <a:endParaRPr lang="en-US" smtClean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59F7DB87-13D1-4C33-B263-04655F864FF9}" type="slidenum">
              <a:rPr lang="en-US" smtClean="0"/>
              <a:pPr defTabSz="923925"/>
              <a:t>33</a:t>
            </a:fld>
            <a:endParaRPr lang="en-US" smtClean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7E584059-081E-41D0-AFB4-EB5D98E24342}" type="slidenum">
              <a:rPr lang="en-US" smtClean="0"/>
              <a:pPr defTabSz="923925"/>
              <a:t>34</a:t>
            </a:fld>
            <a:endParaRPr lang="en-US" smtClean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F6C4742A-79D8-4429-9E77-9C31B37638CE}" type="slidenum">
              <a:rPr lang="en-US" smtClean="0"/>
              <a:pPr defTabSz="923925"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12DEE39B-F2E8-48E6-AE51-21D491C32E14}" type="slidenum">
              <a:rPr lang="en-US" smtClean="0"/>
              <a:pPr defTabSz="923925"/>
              <a:t>36</a:t>
            </a:fld>
            <a:endParaRPr lang="en-US" smtClean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0E107901-3AB9-48B7-82D3-B083BF2321A7}" type="slidenum">
              <a:rPr lang="en-US" smtClean="0"/>
              <a:pPr defTabSz="923925"/>
              <a:t>37</a:t>
            </a:fld>
            <a:endParaRPr lang="en-US" smtClean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86B83D07-55B1-4698-939D-6A7FBC1C3350}" type="slidenum">
              <a:rPr lang="en-US" smtClean="0"/>
              <a:pPr defTabSz="923925"/>
              <a:t>38</a:t>
            </a:fld>
            <a:endParaRPr lang="en-US" smtClean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CFC62525-9136-4C49-85B0-F288520B4FD6}" type="slidenum">
              <a:rPr lang="en-US" smtClean="0"/>
              <a:pPr defTabSz="923925"/>
              <a:t>39</a:t>
            </a:fld>
            <a:endParaRPr lang="en-US" smtClean="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03F72CD9-0A9E-44DC-88CE-B96D7D2D8529}" type="slidenum">
              <a:rPr lang="en-US" smtClean="0"/>
              <a:pPr defTabSz="923925"/>
              <a:t>4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D7F042DE-6CC1-44CD-B004-FB599CCF985A}" type="slidenum">
              <a:rPr lang="en-US" smtClean="0"/>
              <a:pPr defTabSz="923925"/>
              <a:t>40</a:t>
            </a:fld>
            <a:endParaRPr lang="en-US" smtClean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F269FB51-53FA-4BFB-B4F9-D93A49D56225}" type="slidenum">
              <a:rPr lang="en-US" smtClean="0"/>
              <a:pPr defTabSz="923925"/>
              <a:t>41</a:t>
            </a:fld>
            <a:endParaRPr lang="en-US" smtClean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57C5BEE8-4CF6-4DCD-88A4-22DFF83971C9}" type="slidenum">
              <a:rPr lang="en-US" smtClean="0"/>
              <a:pPr defTabSz="923925"/>
              <a:t>42</a:t>
            </a:fld>
            <a:endParaRPr lang="en-US" smtClean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EE228228-AC28-4E68-A247-8929559E1C66}" type="slidenum">
              <a:rPr lang="en-US" smtClean="0"/>
              <a:pPr defTabSz="923925"/>
              <a:t>43</a:t>
            </a:fld>
            <a:endParaRPr lang="en-US" smtClean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4DDCA4F3-246F-4D6B-BA99-D24C3528999F}" type="slidenum">
              <a:rPr lang="en-US" smtClean="0"/>
              <a:pPr defTabSz="923925"/>
              <a:t>44</a:t>
            </a:fld>
            <a:endParaRPr lang="en-US" smtClean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72D787B6-59E9-44BB-838C-D9598D69AC4A}" type="slidenum">
              <a:rPr lang="en-US" smtClean="0"/>
              <a:pPr defTabSz="923925"/>
              <a:t>45</a:t>
            </a:fld>
            <a:endParaRPr lang="en-US" smtClean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A72B96A3-81AC-4BDE-A6AB-D3BBDC6DB625}" type="slidenum">
              <a:rPr lang="en-US" smtClean="0"/>
              <a:pPr defTabSz="923925"/>
              <a:t>5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E4CEBBD4-A231-4958-98BF-2F6A2DBA029E}" type="slidenum">
              <a:rPr lang="en-US" smtClean="0"/>
              <a:pPr defTabSz="923925"/>
              <a:t>6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7EE7D3F6-36E4-42CD-87C2-DDB3181D1136}" type="slidenum">
              <a:rPr lang="en-US" smtClean="0"/>
              <a:pPr defTabSz="923925"/>
              <a:t>7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3B76CADE-8479-4B23-8BB0-69C3EAC6CE90}" type="slidenum">
              <a:rPr lang="en-US" smtClean="0"/>
              <a:pPr defTabSz="923925"/>
              <a:t>8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3925"/>
            <a:fld id="{6F7A29FE-016D-47BD-B33D-DDB2C85F6291}" type="slidenum">
              <a:rPr lang="en-US" smtClean="0"/>
              <a:pPr defTabSz="923925"/>
              <a:t>9</a:t>
            </a:fld>
            <a:endParaRPr lang="en-US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E6EDFA"/>
          </a:solidFill>
          <a:ln>
            <a:solidFill>
              <a:srgbClr val="E6E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1B4187"/>
          </a:solidFill>
          <a:ln>
            <a:solidFill>
              <a:srgbClr val="1B4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5943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6119204"/>
            <a:ext cx="2283212" cy="563192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 userDrawn="1"/>
        </p:nvSpPr>
        <p:spPr>
          <a:xfrm>
            <a:off x="-14844" y="0"/>
            <a:ext cx="9158844" cy="11430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CFDDF5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381000" y="762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0" dirty="0">
                <a:solidFill>
                  <a:srgbClr val="333399"/>
                </a:solidFill>
              </a:rPr>
              <a:t>National Association of Student </a:t>
            </a:r>
            <a:br>
              <a:rPr lang="en-US" sz="2800" b="0" dirty="0">
                <a:solidFill>
                  <a:srgbClr val="333399"/>
                </a:solidFill>
              </a:rPr>
            </a:br>
            <a:r>
              <a:rPr lang="en-US" sz="2800" b="0" dirty="0">
                <a:solidFill>
                  <a:srgbClr val="333399"/>
                </a:solidFill>
              </a:rPr>
              <a:t>Financial Aid </a:t>
            </a:r>
            <a:r>
              <a:rPr lang="en-US" sz="2800" b="0" dirty="0" smtClean="0">
                <a:solidFill>
                  <a:srgbClr val="333399"/>
                </a:solidFill>
              </a:rPr>
              <a:t>Administrators Presents …</a:t>
            </a:r>
            <a:endParaRPr lang="en-US" sz="2800" b="0" dirty="0">
              <a:solidFill>
                <a:srgbClr val="333399"/>
              </a:solidFill>
            </a:endParaRPr>
          </a:p>
        </p:txBody>
      </p:sp>
      <p:sp>
        <p:nvSpPr>
          <p:cNvPr id="7" name="Rectangle 27"/>
          <p:cNvSpPr>
            <a:spLocks noChangeArrowheads="1"/>
          </p:cNvSpPr>
          <p:nvPr userDrawn="1"/>
        </p:nvSpPr>
        <p:spPr bwMode="auto">
          <a:xfrm>
            <a:off x="6705600" y="5638800"/>
            <a:ext cx="2438400" cy="2898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300" b="0" dirty="0"/>
              <a:t>© </a:t>
            </a:r>
            <a:r>
              <a:rPr lang="en-US" sz="1300" b="0" dirty="0" smtClean="0"/>
              <a:t>2013 NASFAA</a:t>
            </a:r>
            <a:endParaRPr lang="en-US" sz="1300" b="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3352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 userDrawn="1"/>
        </p:nvSpPr>
        <p:spPr>
          <a:xfrm>
            <a:off x="-14844" y="0"/>
            <a:ext cx="9158844" cy="11430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CFDDF5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8458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657600"/>
            <a:ext cx="84582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529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>
            <a:off x="-14844" y="0"/>
            <a:ext cx="9158844" cy="11430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CFDDF5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 userDrawn="1"/>
        </p:nvSpPr>
        <p:spPr>
          <a:xfrm>
            <a:off x="-14844" y="0"/>
            <a:ext cx="9158844" cy="11430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CFDDF5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529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E6EDFA"/>
          </a:solidFill>
          <a:ln>
            <a:solidFill>
              <a:srgbClr val="E6E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1B4187"/>
          </a:solidFill>
          <a:ln>
            <a:solidFill>
              <a:srgbClr val="1B41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5943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6119204"/>
            <a:ext cx="2283212" cy="563192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Round Same Side Corner Rectangle 12"/>
          <p:cNvSpPr/>
          <p:nvPr userDrawn="1"/>
        </p:nvSpPr>
        <p:spPr>
          <a:xfrm>
            <a:off x="-14844" y="0"/>
            <a:ext cx="9158844" cy="11430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CFDDF5"/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>
            <a:off x="6400800" y="563880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1300" b="0" dirty="0" smtClean="0"/>
              <a:t>© 2013 NASFAA</a:t>
            </a:r>
            <a:r>
              <a:rPr lang="en-US" sz="1300" b="0" baseline="0" dirty="0" smtClean="0"/>
              <a:t> </a:t>
            </a:r>
            <a:r>
              <a:rPr lang="en-US" sz="1300" b="0" dirty="0" smtClean="0"/>
              <a:t>Slide </a:t>
            </a:r>
            <a:fld id="{DE49F46D-539F-46C9-9722-8C56B0978A34}" type="slidenum">
              <a:rPr lang="en-US" sz="1300" b="0"/>
              <a:pPr algn="r">
                <a:defRPr/>
              </a:pPr>
              <a:t>‹#›</a:t>
            </a:fld>
            <a:r>
              <a:rPr lang="en-US" sz="1300" b="0" dirty="0"/>
              <a:t>  </a:t>
            </a:r>
          </a:p>
          <a:p>
            <a:pPr algn="r">
              <a:defRPr/>
            </a:pPr>
            <a:endParaRPr lang="en-US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762000" y="14478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48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You </a:t>
            </a:r>
            <a:br>
              <a:rPr lang="en-US" sz="48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Need to Know </a:t>
            </a:r>
            <a:br>
              <a:rPr lang="en-US" sz="48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About </a:t>
            </a:r>
            <a:r>
              <a:rPr lang="en-US" sz="48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Financial Aid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Gift Aid: Grants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848600" cy="4267200"/>
          </a:xfrm>
        </p:spPr>
        <p:txBody>
          <a:bodyPr/>
          <a:lstStyle/>
          <a:p>
            <a:pPr marL="347663" indent="-347663" eaLnBrk="1" hangingPunct="1">
              <a:spcBef>
                <a:spcPct val="100000"/>
              </a:spcBef>
            </a:pPr>
            <a:r>
              <a:rPr lang="en-US" smtClean="0"/>
              <a:t>Money that</a:t>
            </a:r>
            <a:r>
              <a:rPr lang="en-US" smtClean="0">
                <a:solidFill>
                  <a:srgbClr val="CC0099"/>
                </a:solidFill>
              </a:rPr>
              <a:t> </a:t>
            </a:r>
            <a:r>
              <a:rPr lang="en-US" smtClean="0"/>
              <a:t>does not have to be paid back</a:t>
            </a:r>
          </a:p>
          <a:p>
            <a:pPr marL="347663" indent="-347663" eaLnBrk="1" hangingPunct="1">
              <a:spcBef>
                <a:spcPct val="100000"/>
              </a:spcBef>
            </a:pPr>
            <a:r>
              <a:rPr lang="en-US" smtClean="0"/>
              <a:t>Usually awarded on the basis of financial need</a:t>
            </a:r>
          </a:p>
          <a:p>
            <a:pPr marL="347663" indent="-347663" eaLnBrk="1" hangingPunct="1">
              <a:spcBef>
                <a:spcPct val="100000"/>
              </a:spcBef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Self-Help Option: Loans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30000"/>
              </a:spcAft>
            </a:pPr>
            <a:r>
              <a:rPr lang="en-US" smtClean="0"/>
              <a:t>Money students and parents borrow to help pay college expenses </a:t>
            </a:r>
          </a:p>
          <a:p>
            <a:pPr eaLnBrk="1" hangingPunct="1">
              <a:spcAft>
                <a:spcPct val="30000"/>
              </a:spcAft>
            </a:pPr>
            <a:r>
              <a:rPr lang="en-US" smtClean="0"/>
              <a:t>Repayment usually begins after education is finished</a:t>
            </a:r>
          </a:p>
          <a:p>
            <a:pPr eaLnBrk="1" hangingPunct="1">
              <a:spcAft>
                <a:spcPct val="30000"/>
              </a:spcAft>
            </a:pPr>
            <a:r>
              <a:rPr lang="en-US" smtClean="0"/>
              <a:t>Only borrow what is really needed</a:t>
            </a:r>
          </a:p>
          <a:p>
            <a:pPr eaLnBrk="1" hangingPunct="1">
              <a:spcAft>
                <a:spcPct val="30000"/>
              </a:spcAft>
            </a:pPr>
            <a:r>
              <a:rPr lang="en-US" smtClean="0"/>
              <a:t>Look at loans as an investment in the future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Self-Help Option: Employment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spcAft>
                <a:spcPct val="50000"/>
              </a:spcAft>
              <a:buFontTx/>
              <a:buNone/>
              <a:defRPr/>
            </a:pPr>
            <a:r>
              <a:rPr lang="en-US" dirty="0" smtClean="0"/>
              <a:t>Allows student to earn money to help pay educational costs</a:t>
            </a:r>
          </a:p>
          <a:p>
            <a:pPr marL="282575" indent="-341313" eaLnBrk="1" hangingPunct="1">
              <a:spcAft>
                <a:spcPct val="50000"/>
              </a:spcAft>
              <a:defRPr/>
            </a:pPr>
            <a:r>
              <a:rPr lang="en-US" dirty="0" smtClean="0"/>
              <a:t>A paycheck; or</a:t>
            </a:r>
          </a:p>
          <a:p>
            <a:pPr marL="282575" indent="-341313" eaLnBrk="1" hangingPunct="1">
              <a:spcAft>
                <a:spcPct val="30000"/>
              </a:spcAft>
              <a:defRPr/>
            </a:pPr>
            <a:r>
              <a:rPr lang="en-US" dirty="0" smtClean="0"/>
              <a:t>Non-monetary compensation, such as room and board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Sources of Financial Aid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smtClean="0"/>
              <a:t>Federal government</a:t>
            </a:r>
          </a:p>
          <a:p>
            <a:pPr eaLnBrk="1" hangingPunct="1">
              <a:spcAft>
                <a:spcPct val="50000"/>
              </a:spcAft>
            </a:pPr>
            <a:r>
              <a:rPr lang="en-US" smtClean="0"/>
              <a:t>States</a:t>
            </a:r>
          </a:p>
          <a:p>
            <a:pPr eaLnBrk="1" hangingPunct="1">
              <a:spcAft>
                <a:spcPct val="50000"/>
              </a:spcAft>
            </a:pPr>
            <a:r>
              <a:rPr lang="en-US" smtClean="0"/>
              <a:t>Private sources</a:t>
            </a:r>
          </a:p>
          <a:p>
            <a:pPr eaLnBrk="1" hangingPunct="1">
              <a:spcAft>
                <a:spcPct val="50000"/>
              </a:spcAft>
            </a:pPr>
            <a:r>
              <a:rPr lang="en-US" smtClean="0"/>
              <a:t>Civic organizations and churches</a:t>
            </a:r>
          </a:p>
          <a:p>
            <a:pPr eaLnBrk="1" hangingPunct="1">
              <a:spcAft>
                <a:spcPct val="50000"/>
              </a:spcAft>
            </a:pPr>
            <a:r>
              <a:rPr lang="en-US" smtClean="0"/>
              <a:t>Employers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Federal Government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/>
              <a:t>Largest source of financial aid</a:t>
            </a:r>
          </a:p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/>
              <a:t>Aid awarded primarily on the basis of financial need</a:t>
            </a:r>
          </a:p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/>
              <a:t>Must apply each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year using the Free Application for Federal Student Aid (FAFSA)</a:t>
            </a:r>
          </a:p>
          <a:p>
            <a:pPr eaLnBrk="1" hangingPunct="1">
              <a:spcBef>
                <a:spcPct val="100000"/>
              </a:spcBef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Federal Aid Programs</a:t>
            </a:r>
          </a:p>
        </p:txBody>
      </p:sp>
      <p:sp>
        <p:nvSpPr>
          <p:cNvPr id="4608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267200" cy="42672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sz="2600" smtClean="0"/>
              <a:t>Federal Pell Grant</a:t>
            </a:r>
          </a:p>
          <a:p>
            <a:pPr eaLnBrk="1" hangingPunct="1">
              <a:spcBef>
                <a:spcPts val="2400"/>
              </a:spcBef>
            </a:pPr>
            <a:r>
              <a:rPr lang="en-US" sz="2600" smtClean="0"/>
              <a:t>Teacher Education Assistance for College and Higher Education Grant</a:t>
            </a:r>
          </a:p>
          <a:p>
            <a:pPr eaLnBrk="1" hangingPunct="1">
              <a:spcBef>
                <a:spcPts val="2400"/>
              </a:spcBef>
            </a:pPr>
            <a:r>
              <a:rPr lang="en-US" sz="2600" smtClean="0"/>
              <a:t>Federal Supplemental Educational Opportunity Grant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447800"/>
            <a:ext cx="3886200" cy="42672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sz="2600" dirty="0" smtClean="0"/>
              <a:t>Federal Perkins Loan</a:t>
            </a:r>
          </a:p>
          <a:p>
            <a:pPr eaLnBrk="1" hangingPunct="1">
              <a:spcBef>
                <a:spcPts val="2400"/>
              </a:spcBef>
            </a:pPr>
            <a:r>
              <a:rPr lang="en-US" sz="2600" dirty="0" smtClean="0"/>
              <a:t>Federal Work-Study</a:t>
            </a:r>
          </a:p>
          <a:p>
            <a:pPr eaLnBrk="1" hangingPunct="1">
              <a:spcBef>
                <a:spcPts val="2400"/>
              </a:spcBef>
            </a:pPr>
            <a:r>
              <a:rPr lang="en-US" sz="2600" dirty="0" smtClean="0"/>
              <a:t>Subsidized and Unsubsidized Loans</a:t>
            </a:r>
          </a:p>
          <a:p>
            <a:pPr eaLnBrk="1" hangingPunct="1">
              <a:spcBef>
                <a:spcPts val="2400"/>
              </a:spcBef>
            </a:pPr>
            <a:r>
              <a:rPr lang="en-US" sz="2600" dirty="0" smtClean="0"/>
              <a:t>PLUS Loans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5000"/>
              </a:spcBef>
              <a:spcAft>
                <a:spcPct val="30000"/>
              </a:spcAft>
            </a:pPr>
            <a:r>
              <a:rPr lang="en-US" smtClean="0"/>
              <a:t>Residency requirements</a:t>
            </a:r>
          </a:p>
          <a:p>
            <a:pPr eaLnBrk="1" hangingPunct="1">
              <a:spcBef>
                <a:spcPct val="35000"/>
              </a:spcBef>
              <a:spcAft>
                <a:spcPct val="30000"/>
              </a:spcAft>
            </a:pPr>
            <a:r>
              <a:rPr lang="en-US" smtClean="0"/>
              <a:t>Award aid on the basis of both merit and need</a:t>
            </a:r>
          </a:p>
          <a:p>
            <a:pPr eaLnBrk="1" hangingPunct="1">
              <a:spcBef>
                <a:spcPct val="35000"/>
              </a:spcBef>
              <a:spcAft>
                <a:spcPct val="30000"/>
              </a:spcAft>
            </a:pPr>
            <a:r>
              <a:rPr lang="en-US" smtClean="0"/>
              <a:t>Use information from the FAFSA</a:t>
            </a:r>
          </a:p>
          <a:p>
            <a:pPr eaLnBrk="1" hangingPunct="1">
              <a:spcBef>
                <a:spcPct val="35000"/>
              </a:spcBef>
              <a:spcAft>
                <a:spcPct val="30000"/>
              </a:spcAft>
            </a:pPr>
            <a:r>
              <a:rPr lang="en-US" smtClean="0"/>
              <a:t>Deadlines vary by state; check paper FAFSA or FAFSA on the Web site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Private Sources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77200" cy="4267200"/>
          </a:xfrm>
        </p:spPr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en-US" smtClean="0"/>
              <a:t>Foundations, businesses, charitable organizations</a:t>
            </a:r>
          </a:p>
          <a:p>
            <a:pPr eaLnBrk="1" hangingPunct="1">
              <a:spcBef>
                <a:spcPts val="2400"/>
              </a:spcBef>
            </a:pPr>
            <a:r>
              <a:rPr lang="en-US" smtClean="0"/>
              <a:t>Deadlines and application procedures vary widely</a:t>
            </a:r>
          </a:p>
          <a:p>
            <a:pPr eaLnBrk="1" hangingPunct="1">
              <a:spcBef>
                <a:spcPts val="2400"/>
              </a:spcBef>
            </a:pPr>
            <a:r>
              <a:rPr lang="en-US" smtClean="0"/>
              <a:t>Begin researching private aid sources early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Civic Organizations and Churches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en-US" smtClean="0"/>
              <a:t>Research what is available in community</a:t>
            </a:r>
          </a:p>
          <a:p>
            <a:pPr eaLnBrk="1" hangingPunct="1">
              <a:spcBef>
                <a:spcPct val="70000"/>
              </a:spcBef>
            </a:pPr>
            <a:r>
              <a:rPr lang="en-US" smtClean="0"/>
              <a:t>To what organizations and churches do student and family belong?</a:t>
            </a:r>
          </a:p>
          <a:p>
            <a:pPr eaLnBrk="1" hangingPunct="1">
              <a:spcBef>
                <a:spcPct val="70000"/>
              </a:spcBef>
            </a:pPr>
            <a:r>
              <a:rPr lang="en-US" smtClean="0"/>
              <a:t>Application process usually spring of senior year</a:t>
            </a:r>
          </a:p>
          <a:p>
            <a:pPr eaLnBrk="1" hangingPunct="1">
              <a:spcBef>
                <a:spcPct val="70000"/>
              </a:spcBef>
            </a:pPr>
            <a:r>
              <a:rPr lang="en-US" smtClean="0"/>
              <a:t>Small scholarships add up!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Employers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153400" cy="4267200"/>
          </a:xfrm>
        </p:spPr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en-US" smtClean="0"/>
              <a:t>Companies may have scholarships available to the children of employees</a:t>
            </a:r>
          </a:p>
          <a:p>
            <a:pPr eaLnBrk="1" hangingPunct="1">
              <a:spcBef>
                <a:spcPct val="100000"/>
              </a:spcBef>
            </a:pPr>
            <a:r>
              <a:rPr lang="en-US" smtClean="0"/>
              <a:t>Companies may have educational benefits for their employees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Topics We Will Discuss Tonight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3000" smtClean="0"/>
              <a:t>What is financial aid</a:t>
            </a:r>
          </a:p>
          <a:p>
            <a:pPr eaLnBrk="1" hangingPunct="1">
              <a:lnSpc>
                <a:spcPct val="95000"/>
              </a:lnSpc>
            </a:pPr>
            <a:r>
              <a:rPr lang="en-US" sz="3000" smtClean="0"/>
              <a:t>Cost of attendance (COA)</a:t>
            </a:r>
          </a:p>
          <a:p>
            <a:pPr eaLnBrk="1" hangingPunct="1">
              <a:lnSpc>
                <a:spcPct val="95000"/>
              </a:lnSpc>
            </a:pPr>
            <a:r>
              <a:rPr lang="en-US" sz="3000" smtClean="0"/>
              <a:t>Expected Family Contribution (EFC)</a:t>
            </a:r>
          </a:p>
          <a:p>
            <a:pPr eaLnBrk="1" hangingPunct="1">
              <a:lnSpc>
                <a:spcPct val="95000"/>
              </a:lnSpc>
            </a:pPr>
            <a:r>
              <a:rPr lang="en-US" sz="3000" smtClean="0"/>
              <a:t>What is financial need</a:t>
            </a:r>
          </a:p>
          <a:p>
            <a:pPr eaLnBrk="1" hangingPunct="1">
              <a:lnSpc>
                <a:spcPct val="95000"/>
              </a:lnSpc>
            </a:pPr>
            <a:r>
              <a:rPr lang="en-US" sz="3000" smtClean="0"/>
              <a:t>Categories, types, and sources of financial aid</a:t>
            </a:r>
          </a:p>
          <a:p>
            <a:pPr eaLnBrk="1" hangingPunct="1">
              <a:lnSpc>
                <a:spcPct val="95000"/>
              </a:lnSpc>
            </a:pPr>
            <a:r>
              <a:rPr lang="en-US" sz="3000" smtClean="0"/>
              <a:t>Free Application for Federal Student Aid (FAFSA)</a:t>
            </a:r>
          </a:p>
          <a:p>
            <a:pPr eaLnBrk="1" hangingPunct="1">
              <a:lnSpc>
                <a:spcPct val="95000"/>
              </a:lnSpc>
            </a:pPr>
            <a:r>
              <a:rPr lang="en-US" sz="3000" smtClean="0"/>
              <a:t>Special circumstances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 Application for Federal Student Aid (FAFSA)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standard form that collects demographic and financial information about the student and family</a:t>
            </a:r>
          </a:p>
          <a:p>
            <a:pPr eaLnBrk="1" hangingPunct="1">
              <a:spcBef>
                <a:spcPct val="100000"/>
              </a:spcBef>
            </a:pPr>
            <a:r>
              <a:rPr lang="en-US" smtClean="0"/>
              <a:t>May be filed electronically or using paper form</a:t>
            </a:r>
          </a:p>
          <a:p>
            <a:pPr marL="682625" lvl="1" indent="-341313" eaLnBrk="1" hangingPunct="1">
              <a:spcBef>
                <a:spcPct val="40000"/>
              </a:spcBef>
            </a:pPr>
            <a:r>
              <a:rPr lang="en-US" sz="3000" smtClean="0"/>
              <a:t>Available in English and Spanish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FAFSA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Information used to calculate the Expected Family Contribution or EFC</a:t>
            </a:r>
          </a:p>
          <a:p>
            <a:pPr marL="790575" lvl="1" indent="-341313" eaLnBrk="1" hangingPunct="1">
              <a:spcBef>
                <a:spcPct val="40000"/>
              </a:spcBef>
            </a:pPr>
            <a:r>
              <a:rPr lang="en-US" dirty="0" smtClean="0"/>
              <a:t>The amount of money a student and his or her family may reasonably be expected to contribute towards the cost of the student’s education for an academic year</a:t>
            </a:r>
          </a:p>
          <a:p>
            <a:pPr eaLnBrk="1" hangingPunct="1">
              <a:spcBef>
                <a:spcPct val="75000"/>
              </a:spcBef>
            </a:pPr>
            <a:r>
              <a:rPr lang="en-US" dirty="0" smtClean="0"/>
              <a:t>Colleges use EFC to award financial aid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FAFSA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2672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 smtClean="0"/>
              <a:t>May be filed at any time during an academic year, but no earlier than the January 1</a:t>
            </a:r>
            <a:r>
              <a:rPr lang="en-US" baseline="30000" dirty="0" smtClean="0"/>
              <a:t>st</a:t>
            </a:r>
            <a:r>
              <a:rPr lang="en-US" dirty="0" smtClean="0"/>
              <a:t> prior to the academic year for which the student requests aid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/>
              <a:t>For the 2013–14 academic year, the FAFSA may be filed beginning January 1, 2013</a:t>
            </a:r>
            <a:endParaRPr lang="en-US" strike="sngStrike" dirty="0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/>
              <a:t>Colleges may set FAFSA filing deadlines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FAFSA on the Web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971800"/>
            <a:ext cx="84582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800" dirty="0" smtClean="0"/>
              <a:t>Website: www.fafsa.gov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800" dirty="0" smtClean="0"/>
              <a:t>2013–14 FAFSA on the Web available on </a:t>
            </a:r>
            <a:br>
              <a:rPr lang="en-US" sz="2800" dirty="0" smtClean="0"/>
            </a:br>
            <a:r>
              <a:rPr lang="en-US" sz="2800" dirty="0" smtClean="0"/>
              <a:t>January 1, 2013</a:t>
            </a:r>
            <a:endParaRPr lang="en-US" sz="2800" strike="sngStrike" dirty="0" smtClean="0"/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800" dirty="0" smtClean="0"/>
              <a:t>FAFSA on the Web Worksheet:</a:t>
            </a:r>
          </a:p>
          <a:p>
            <a:pPr marL="790575" lvl="1" indent="-341313"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600" dirty="0" smtClean="0"/>
              <a:t>Used as “pre-application” worksheet</a:t>
            </a:r>
            <a:endParaRPr lang="en-US" sz="2600" baseline="30000" dirty="0" smtClean="0"/>
          </a:p>
          <a:p>
            <a:pPr marL="790575" lvl="1" indent="-341313" eaLnBrk="1" hangingPunct="1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2600" dirty="0" smtClean="0"/>
              <a:t>Questions follow order of FAFSA on the Web</a:t>
            </a:r>
          </a:p>
        </p:txBody>
      </p:sp>
      <p:pic>
        <p:nvPicPr>
          <p:cNvPr id="62467" name="Content Placeholder 7" descr="FOTW Banne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295400"/>
            <a:ext cx="8458200" cy="1524000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FAFSA on the Web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419600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Tx/>
              <a:buNone/>
              <a:defRPr/>
            </a:pPr>
            <a:r>
              <a:rPr lang="en-US" dirty="0" smtClean="0"/>
              <a:t>Good reasons to file electronically: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 smtClean="0"/>
              <a:t>Built-in edits to prevent costly errors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 smtClean="0"/>
              <a:t>Skip logic allows student and/or parent to skip unnecessary questions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 smtClean="0"/>
              <a:t>Option to use Internal Revenue Service (IRS) Data Retrieval Tool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FAFSA on the Web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Good reasons to file electronically: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 smtClean="0"/>
              <a:t>More timely submission of original application and any necessary corrections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 smtClean="0"/>
              <a:t>More detailed instructions and “help” for common questions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 smtClean="0"/>
              <a:t>Ability to check application status online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 smtClean="0"/>
              <a:t>Simplified application process in the future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 Data Retrieval </a:t>
            </a:r>
            <a:r>
              <a:rPr lang="en-US" dirty="0" smtClean="0">
                <a:solidFill>
                  <a:schemeClr val="accent2"/>
                </a:solidFill>
              </a:rPr>
              <a:t>Tool 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mtClean="0"/>
              <a:t>While completing FOTW, applicant may submit real-time request to IRS for tax data</a:t>
            </a:r>
          </a:p>
          <a:p>
            <a:pPr>
              <a:spcBef>
                <a:spcPts val="1200"/>
              </a:spcBef>
            </a:pPr>
            <a:r>
              <a:rPr lang="en-US" smtClean="0"/>
              <a:t>IRS will authenticate taxpayer’s identity</a:t>
            </a:r>
          </a:p>
          <a:p>
            <a:pPr>
              <a:spcBef>
                <a:spcPts val="1200"/>
              </a:spcBef>
            </a:pPr>
            <a:r>
              <a:rPr lang="en-US" smtClean="0"/>
              <a:t>If match found, IRS sends real-time results to applicant in new window</a:t>
            </a:r>
          </a:p>
          <a:p>
            <a:pPr>
              <a:spcBef>
                <a:spcPts val="1200"/>
              </a:spcBef>
            </a:pPr>
            <a:r>
              <a:rPr lang="en-US" smtClean="0"/>
              <a:t>Applicant chooses whether or not to transfer data to FOTW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 Data Retrieval </a:t>
            </a:r>
            <a:r>
              <a:rPr lang="en-US" dirty="0" smtClean="0">
                <a:solidFill>
                  <a:schemeClr val="accent2"/>
                </a:solidFill>
              </a:rPr>
              <a:t>Tool</a:t>
            </a:r>
            <a:r>
              <a:rPr lang="en-US" dirty="0" smtClean="0"/>
              <a:t> 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  <a:defRPr/>
            </a:pPr>
            <a:r>
              <a:rPr lang="en-US" dirty="0" smtClean="0"/>
              <a:t>Available early February 2013 for 2013–14 processing cycle</a:t>
            </a:r>
          </a:p>
          <a:p>
            <a:pPr>
              <a:spcBef>
                <a:spcPts val="3000"/>
              </a:spcBef>
              <a:defRPr/>
            </a:pPr>
            <a:r>
              <a:rPr lang="en-US" dirty="0" smtClean="0"/>
              <a:t>Participation is voluntary</a:t>
            </a:r>
          </a:p>
          <a:p>
            <a:pPr>
              <a:spcBef>
                <a:spcPts val="3000"/>
              </a:spcBef>
              <a:defRPr/>
            </a:pPr>
            <a:r>
              <a:rPr lang="en-US" dirty="0" smtClean="0"/>
              <a:t>Reduces documents requested by financial aid office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 Data Retrieval </a:t>
            </a:r>
            <a:r>
              <a:rPr lang="en-US" dirty="0" smtClean="0">
                <a:solidFill>
                  <a:schemeClr val="accent2"/>
                </a:solidFill>
              </a:rPr>
              <a:t>Tool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n-US" dirty="0" smtClean="0"/>
              <a:t>Some will be unable to use IRS DRT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Examples include:</a:t>
            </a:r>
          </a:p>
          <a:p>
            <a:pPr lvl="1">
              <a:spcBef>
                <a:spcPts val="3000"/>
              </a:spcBef>
            </a:pPr>
            <a:r>
              <a:rPr lang="en-US" dirty="0" smtClean="0"/>
              <a:t>Filed an amended tax return</a:t>
            </a:r>
          </a:p>
          <a:p>
            <a:pPr lvl="1">
              <a:spcBef>
                <a:spcPts val="3000"/>
              </a:spcBef>
            </a:pPr>
            <a:r>
              <a:rPr lang="en-US" dirty="0" smtClean="0"/>
              <a:t>No SSN was entered</a:t>
            </a:r>
          </a:p>
          <a:p>
            <a:pPr lvl="1">
              <a:spcBef>
                <a:spcPts val="3000"/>
              </a:spcBef>
            </a:pPr>
            <a:r>
              <a:rPr lang="en-US" dirty="0" smtClean="0"/>
              <a:t>Student or parent married but filed separately</a:t>
            </a:r>
          </a:p>
          <a:p>
            <a:pPr lvl="1">
              <a:spcBef>
                <a:spcPts val="3000"/>
              </a:spcBef>
            </a:pPr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Federal Student Aid Personal Identification Number (FSA PIN)</a:t>
            </a: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4152900" cy="45720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2500" dirty="0" smtClean="0"/>
              <a:t>Website: </a:t>
            </a:r>
            <a:r>
              <a:rPr lang="en-US" sz="2500" dirty="0" smtClean="0">
                <a:solidFill>
                  <a:srgbClr val="0066FF"/>
                </a:solidFill>
              </a:rPr>
              <a:t>www.pin.ed.gov</a:t>
            </a:r>
          </a:p>
          <a:p>
            <a:pPr eaLnBrk="1" hangingPunct="1">
              <a:spcBef>
                <a:spcPts val="1800"/>
              </a:spcBef>
            </a:pPr>
            <a:r>
              <a:rPr lang="en-US" sz="2500" dirty="0" smtClean="0"/>
              <a:t>Sign FAFSA electronically</a:t>
            </a:r>
          </a:p>
          <a:p>
            <a:pPr eaLnBrk="1" hangingPunct="1">
              <a:spcBef>
                <a:spcPts val="1800"/>
              </a:spcBef>
            </a:pPr>
            <a:r>
              <a:rPr lang="en-US" sz="2500" dirty="0" smtClean="0"/>
              <a:t>Not required, but speeds processing</a:t>
            </a:r>
          </a:p>
          <a:p>
            <a:pPr eaLnBrk="1" hangingPunct="1">
              <a:spcBef>
                <a:spcPts val="1800"/>
              </a:spcBef>
            </a:pPr>
            <a:r>
              <a:rPr lang="en-US" sz="2500" dirty="0" smtClean="0"/>
              <a:t>May be used by students and parents throughout aid process, including subsequent school years</a:t>
            </a:r>
            <a:endParaRPr lang="en-US" sz="2400" dirty="0" smtClean="0"/>
          </a:p>
        </p:txBody>
      </p:sp>
      <p:pic>
        <p:nvPicPr>
          <p:cNvPr id="7475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48463" y="3567113"/>
            <a:ext cx="28575" cy="28575"/>
          </a:xfrm>
        </p:spPr>
      </p:pic>
      <p:pic>
        <p:nvPicPr>
          <p:cNvPr id="7475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10"/>
          <p:cNvPicPr>
            <a:picLocks noChangeAspect="1" noChangeArrowheads="1"/>
          </p:cNvPicPr>
          <p:nvPr/>
        </p:nvPicPr>
        <p:blipFill>
          <a:blip r:embed="rId4" cstate="print"/>
          <a:srcRect r="11765"/>
          <a:stretch>
            <a:fillRect/>
          </a:stretch>
        </p:blipFill>
        <p:spPr bwMode="auto">
          <a:xfrm>
            <a:off x="4800600" y="1447801"/>
            <a:ext cx="4038600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Financial Aid?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Financial aid consists of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funds provided to students and families to help pay for postsecondary educational expenses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FAFSA on the Web Worksheet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8305800" cy="4267200"/>
          </a:xfrm>
        </p:spPr>
        <p:txBody>
          <a:bodyPr/>
          <a:lstStyle/>
          <a:p>
            <a:pPr marL="0" indent="0" eaLnBrk="1" hangingPunct="1">
              <a:spcBef>
                <a:spcPts val="1800"/>
              </a:spcBef>
              <a:buFontTx/>
              <a:buNone/>
              <a:tabLst>
                <a:tab pos="350838" algn="l"/>
              </a:tabLst>
              <a:defRPr/>
            </a:pPr>
            <a:r>
              <a:rPr lang="en-US" dirty="0" smtClean="0"/>
              <a:t>2013–14 FAFSA on the Web Worksheet contains:</a:t>
            </a:r>
          </a:p>
          <a:p>
            <a:pPr marL="344488" indent="-344488" eaLnBrk="1" hangingPunct="1">
              <a:spcBef>
                <a:spcPts val="2400"/>
              </a:spcBef>
              <a:defRPr/>
            </a:pPr>
            <a:r>
              <a:rPr lang="en-US" sz="2800" dirty="0" smtClean="0"/>
              <a:t>Instructions</a:t>
            </a:r>
          </a:p>
          <a:p>
            <a:pPr marL="344488" indent="-344488" eaLnBrk="1" hangingPunct="1">
              <a:spcBef>
                <a:spcPts val="2400"/>
              </a:spcBef>
              <a:defRPr/>
            </a:pPr>
            <a:r>
              <a:rPr lang="en-US" sz="2800" dirty="0" smtClean="0"/>
              <a:t>Questions that gather basic information on student and parent, if applicable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Student Information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n-US" dirty="0" smtClean="0"/>
              <a:t>Social Security Number</a:t>
            </a:r>
          </a:p>
          <a:p>
            <a:pPr eaLnBrk="1" hangingPunct="1">
              <a:spcBef>
                <a:spcPts val="3000"/>
              </a:spcBef>
            </a:pPr>
            <a:r>
              <a:rPr lang="en-US" dirty="0" smtClean="0"/>
              <a:t>Citizenship status</a:t>
            </a:r>
          </a:p>
          <a:p>
            <a:pPr eaLnBrk="1" hangingPunct="1">
              <a:spcBef>
                <a:spcPts val="3000"/>
              </a:spcBef>
            </a:pPr>
            <a:r>
              <a:rPr lang="en-US" dirty="0" smtClean="0"/>
              <a:t>Drug convictions</a:t>
            </a:r>
          </a:p>
          <a:p>
            <a:pPr eaLnBrk="1" hangingPunct="1">
              <a:spcBef>
                <a:spcPts val="3000"/>
              </a:spcBef>
            </a:pPr>
            <a:r>
              <a:rPr lang="en-US" dirty="0" smtClean="0"/>
              <a:t>Selective Service registration</a:t>
            </a:r>
          </a:p>
          <a:p>
            <a:pPr eaLnBrk="1" hangingPunct="1">
              <a:spcBef>
                <a:spcPts val="3000"/>
              </a:spcBef>
            </a:pPr>
            <a:r>
              <a:rPr lang="en-US" dirty="0" smtClean="0"/>
              <a:t>High School Completion</a:t>
            </a:r>
          </a:p>
          <a:p>
            <a:pPr eaLnBrk="1" hangingPunct="1">
              <a:spcBef>
                <a:spcPct val="75000"/>
              </a:spcBef>
              <a:buFontTx/>
              <a:buNone/>
            </a:pPr>
            <a:endParaRPr lang="en-US" sz="3600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Student Dependency Status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105000"/>
              </a:spcBef>
              <a:buFontTx/>
              <a:buNone/>
            </a:pPr>
            <a:r>
              <a:rPr lang="en-US" dirty="0" smtClean="0"/>
              <a:t>FAFSA asks questions to determine status:</a:t>
            </a:r>
          </a:p>
          <a:p>
            <a:pPr eaLnBrk="1" hangingPunct="1">
              <a:spcBef>
                <a:spcPct val="105000"/>
              </a:spcBef>
            </a:pPr>
            <a:r>
              <a:rPr lang="en-US" dirty="0" smtClean="0"/>
              <a:t>If all “No” responses, student is dependent</a:t>
            </a:r>
          </a:p>
          <a:p>
            <a:pPr eaLnBrk="1" hangingPunct="1">
              <a:spcBef>
                <a:spcPct val="105000"/>
              </a:spcBef>
            </a:pPr>
            <a:r>
              <a:rPr lang="en-US" dirty="0" smtClean="0"/>
              <a:t>If “Yes” to any question, student is independent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Information About the Parents of Dependent Students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000"/>
              </a:spcBef>
              <a:tabLst>
                <a:tab pos="292100" algn="l"/>
              </a:tabLst>
              <a:defRPr/>
            </a:pPr>
            <a:r>
              <a:rPr lang="en-US" dirty="0" smtClean="0"/>
              <a:t>Tax, income, and other financial information</a:t>
            </a:r>
          </a:p>
          <a:p>
            <a:pPr eaLnBrk="1" hangingPunct="1">
              <a:spcBef>
                <a:spcPts val="3000"/>
              </a:spcBef>
              <a:defRPr/>
            </a:pPr>
            <a:r>
              <a:rPr lang="en-US" dirty="0" smtClean="0"/>
              <a:t>Dislocated worker status</a:t>
            </a:r>
          </a:p>
          <a:p>
            <a:pPr eaLnBrk="1" hangingPunct="1">
              <a:spcBef>
                <a:spcPts val="3000"/>
              </a:spcBef>
              <a:defRPr/>
            </a:pPr>
            <a:r>
              <a:rPr lang="en-US" dirty="0" smtClean="0"/>
              <a:t>Assets</a:t>
            </a: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Information About the Student </a:t>
            </a:r>
            <a:br>
              <a:rPr lang="en-US" dirty="0" smtClean="0"/>
            </a:br>
            <a:r>
              <a:rPr lang="en-US" dirty="0" smtClean="0"/>
              <a:t>(and Spouse)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n-US" dirty="0" smtClean="0"/>
              <a:t>Tax, income, and other financial information</a:t>
            </a:r>
          </a:p>
          <a:p>
            <a:pPr eaLnBrk="1" hangingPunct="1">
              <a:spcBef>
                <a:spcPts val="3600"/>
              </a:spcBef>
            </a:pPr>
            <a:r>
              <a:rPr lang="en-US" dirty="0" smtClean="0"/>
              <a:t>Dislocated worker status</a:t>
            </a:r>
          </a:p>
          <a:p>
            <a:pPr eaLnBrk="1" hangingPunct="1">
              <a:spcBef>
                <a:spcPts val="3600"/>
              </a:spcBef>
            </a:pPr>
            <a:r>
              <a:rPr lang="en-US" dirty="0" smtClean="0"/>
              <a:t>Assets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Information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College and housing information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Signatures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smtClean="0"/>
              <a:t>Required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smtClean="0"/>
              <a:t>Student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smtClean="0"/>
              <a:t>One parent (dependent students)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smtClean="0"/>
              <a:t>Format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smtClean="0"/>
              <a:t>Electronic using PIN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smtClean="0"/>
              <a:t>Signature page</a:t>
            </a:r>
          </a:p>
          <a:p>
            <a:pPr marL="682625" lvl="1" indent="-341313" eaLnBrk="1" hangingPunct="1">
              <a:lnSpc>
                <a:spcPct val="95000"/>
              </a:lnSpc>
              <a:spcBef>
                <a:spcPct val="40000"/>
              </a:spcBef>
            </a:pPr>
            <a:r>
              <a:rPr lang="en-US" smtClean="0"/>
              <a:t>Paper FAFSA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Frequent FAFSA Errors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mtClean="0"/>
              <a:t>Social Security Numbers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mtClean="0"/>
              <a:t>Divorced/remarried parental information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mtClean="0"/>
              <a:t>Income earned by parents/stepparents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mtClean="0"/>
              <a:t>Untaxed income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mtClean="0"/>
              <a:t>U.S. income taxes paid 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mtClean="0"/>
              <a:t>Household size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mtClean="0"/>
              <a:t>Number of household members in college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mtClean="0"/>
              <a:t>Real estate and investment net worth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FAFSA Processing Results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175" indent="-3175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tabLst>
                <a:tab pos="347663" algn="l"/>
              </a:tabLst>
            </a:pPr>
            <a:r>
              <a:rPr lang="en-US" smtClean="0"/>
              <a:t>Central Processing System (CPS) notifies student of FAFSA processing results by:</a:t>
            </a:r>
          </a:p>
          <a:p>
            <a:pPr marL="3175" indent="-3175" eaLnBrk="1" hangingPunct="1">
              <a:spcBef>
                <a:spcPts val="1800"/>
              </a:spcBef>
              <a:tabLst>
                <a:tab pos="347663" algn="l"/>
              </a:tabLst>
            </a:pPr>
            <a:r>
              <a:rPr lang="en-US" sz="2800" smtClean="0"/>
              <a:t>	Paper Student Aid Report (SAR) if paper FAFSA 	was filed and student’s e-mail address was not 	provided</a:t>
            </a:r>
          </a:p>
          <a:p>
            <a:pPr marL="3175" indent="-3175" eaLnBrk="1" hangingPunct="1">
              <a:spcBef>
                <a:spcPts val="1800"/>
              </a:spcBef>
              <a:tabLst>
                <a:tab pos="347663" algn="l"/>
              </a:tabLst>
            </a:pPr>
            <a:r>
              <a:rPr lang="en-US" sz="2800" smtClean="0"/>
              <a:t>	SAR Acknowledgement if filed FAFSA on the 	Web and student’s e-mail address was not 	provided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FAFSA Processing Results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en-US" dirty="0" smtClean="0"/>
              <a:t>CPS notifies student of FAFSA processing results by:</a:t>
            </a:r>
          </a:p>
          <a:p>
            <a:pPr marL="790575" lvl="1" indent="-341313" eaLnBrk="1" hangingPunct="1">
              <a:spcBef>
                <a:spcPct val="70000"/>
              </a:spcBef>
            </a:pPr>
            <a:r>
              <a:rPr lang="en-US" dirty="0" smtClean="0"/>
              <a:t>E-mail notification containing a direct link to student’s on-line SAR if student’s e-mail was provided on paper or electronic FAFSA</a:t>
            </a:r>
          </a:p>
          <a:p>
            <a:pPr eaLnBrk="1" hangingPunct="1">
              <a:spcBef>
                <a:spcPct val="70000"/>
              </a:spcBef>
            </a:pPr>
            <a:r>
              <a:rPr lang="en-US" dirty="0" smtClean="0"/>
              <a:t>Student with PIN may view SAR on-line at </a:t>
            </a:r>
            <a:r>
              <a:rPr lang="en-US" dirty="0" smtClean="0">
                <a:solidFill>
                  <a:srgbClr val="0066FF"/>
                </a:solidFill>
              </a:rPr>
              <a:t>www.fafsa.gov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Cost of Attendance (COA)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267200"/>
          </a:xfrm>
        </p:spPr>
        <p:txBody>
          <a:bodyPr/>
          <a:lstStyle/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r>
              <a:rPr lang="en-US" smtClean="0"/>
              <a:t>Direct costs</a:t>
            </a:r>
          </a:p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r>
              <a:rPr lang="en-US" smtClean="0"/>
              <a:t>Indirect costs</a:t>
            </a:r>
          </a:p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r>
              <a:rPr lang="en-US" smtClean="0"/>
              <a:t>Direct and indirect costs combined into cost of attendance</a:t>
            </a: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55000"/>
              </a:spcBef>
              <a:spcAft>
                <a:spcPct val="30000"/>
              </a:spcAft>
            </a:pPr>
            <a:r>
              <a:rPr lang="en-US" smtClean="0"/>
              <a:t>Varies widely from college to college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FAFSA Processing Results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4267200"/>
          </a:xfrm>
        </p:spPr>
        <p:txBody>
          <a:bodyPr/>
          <a:lstStyle/>
          <a:p>
            <a:pPr eaLnBrk="1" hangingPunct="1">
              <a:tabLst>
                <a:tab pos="4054475" algn="l"/>
              </a:tabLst>
            </a:pPr>
            <a:r>
              <a:rPr lang="en-US" dirty="0" smtClean="0"/>
              <a:t>Institutional Student Information Record (ISIR) sent to colleges listed on FAFSA approximately 10 to 14 days after FAFSA submitted</a:t>
            </a:r>
          </a:p>
          <a:p>
            <a:pPr eaLnBrk="1" hangingPunct="1">
              <a:spcBef>
                <a:spcPct val="75000"/>
              </a:spcBef>
              <a:tabLst>
                <a:tab pos="4054475" algn="l"/>
              </a:tabLst>
            </a:pPr>
            <a:r>
              <a:rPr lang="en-US" dirty="0" smtClean="0"/>
              <a:t>College reviews ISIR</a:t>
            </a:r>
          </a:p>
          <a:p>
            <a:pPr marL="790575" lvl="1" indent="-341313" eaLnBrk="1" hangingPunct="1">
              <a:tabLst>
                <a:tab pos="4054475" algn="l"/>
              </a:tabLst>
            </a:pPr>
            <a:r>
              <a:rPr lang="en-US" dirty="0" smtClean="0"/>
              <a:t>May request additional documentation, such as proof that a sibling is enrolled in college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 Aid Report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4267200"/>
          </a:xfrm>
        </p:spPr>
        <p:txBody>
          <a:bodyPr/>
          <a:lstStyle/>
          <a:p>
            <a:pPr eaLnBrk="1" hangingPunct="1">
              <a:spcBef>
                <a:spcPct val="125000"/>
              </a:spcBef>
            </a:pPr>
            <a:r>
              <a:rPr lang="en-US" smtClean="0"/>
              <a:t>Review data for accuracy</a:t>
            </a:r>
          </a:p>
          <a:p>
            <a:pPr eaLnBrk="1" hangingPunct="1">
              <a:spcBef>
                <a:spcPct val="125000"/>
              </a:spcBef>
            </a:pPr>
            <a:r>
              <a:rPr lang="en-US" smtClean="0"/>
              <a:t>Update estimated information when actual figures are available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Corrections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47663" algn="l"/>
              </a:tabLst>
            </a:pPr>
            <a:r>
              <a:rPr lang="en-US" smtClean="0"/>
              <a:t>If necessary, corrections to FAFSA data may be made by: </a:t>
            </a:r>
          </a:p>
          <a:p>
            <a:pPr marL="0" indent="0" eaLnBrk="1" hangingPunct="1">
              <a:lnSpc>
                <a:spcPct val="90000"/>
              </a:lnSpc>
              <a:spcBef>
                <a:spcPct val="35000"/>
              </a:spcBef>
              <a:tabLst>
                <a:tab pos="347663" algn="l"/>
              </a:tabLst>
            </a:pPr>
            <a:r>
              <a:rPr lang="en-US" smtClean="0"/>
              <a:t>	</a:t>
            </a:r>
            <a:r>
              <a:rPr lang="en-US" sz="2800" smtClean="0"/>
              <a:t>Using FAFSA on the Web (</a:t>
            </a:r>
            <a:r>
              <a:rPr lang="en-US" sz="2800" smtClean="0">
                <a:solidFill>
                  <a:srgbClr val="0066FF"/>
                </a:solidFill>
              </a:rPr>
              <a:t>www.fafsa.gov</a:t>
            </a:r>
            <a:r>
              <a:rPr lang="en-US" sz="2800" smtClean="0"/>
              <a:t>) if </a:t>
            </a:r>
            <a:br>
              <a:rPr lang="en-US" sz="2800" smtClean="0"/>
            </a:br>
            <a:r>
              <a:rPr lang="en-US" sz="2800" smtClean="0"/>
              <a:t>	student has a PIN;</a:t>
            </a:r>
          </a:p>
          <a:p>
            <a:pPr marL="0" indent="0" eaLnBrk="1" hangingPunct="1">
              <a:lnSpc>
                <a:spcPct val="90000"/>
              </a:lnSpc>
              <a:spcBef>
                <a:spcPct val="35000"/>
              </a:spcBef>
              <a:tabLst>
                <a:tab pos="347663" algn="l"/>
              </a:tabLst>
            </a:pPr>
            <a:r>
              <a:rPr lang="en-US" sz="2800" smtClean="0"/>
              <a:t>	Updating paper SAR (SAR Information 	Acknowledgement cannot be used to make 	corrections); or</a:t>
            </a:r>
          </a:p>
          <a:p>
            <a:pPr marL="0" indent="0" eaLnBrk="1" hangingPunct="1">
              <a:lnSpc>
                <a:spcPct val="90000"/>
              </a:lnSpc>
              <a:spcBef>
                <a:spcPct val="35000"/>
              </a:spcBef>
              <a:tabLst>
                <a:tab pos="347663" algn="l"/>
              </a:tabLst>
            </a:pPr>
            <a:r>
              <a:rPr lang="en-US" sz="2800" smtClean="0"/>
              <a:t>	Submitting documentation to college’s 	financial aid office</a:t>
            </a:r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Special Circumstances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848600" cy="4267200"/>
          </a:xfrm>
        </p:spPr>
        <p:txBody>
          <a:bodyPr/>
          <a:lstStyle/>
          <a:p>
            <a:pPr eaLnBrk="1" hangingPunct="1">
              <a:spcBef>
                <a:spcPts val="4800"/>
              </a:spcBef>
              <a:spcAft>
                <a:spcPct val="30000"/>
              </a:spcAft>
            </a:pPr>
            <a:r>
              <a:rPr lang="en-US" smtClean="0"/>
              <a:t>Cannot report on FAFSA</a:t>
            </a:r>
          </a:p>
          <a:p>
            <a:pPr eaLnBrk="1" hangingPunct="1">
              <a:spcBef>
                <a:spcPts val="4800"/>
              </a:spcBef>
              <a:spcAft>
                <a:spcPct val="30000"/>
              </a:spcAft>
            </a:pPr>
            <a:r>
              <a:rPr lang="en-US" smtClean="0"/>
              <a:t>Send written explanation to financial aid office at each college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Special Circumstances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n-US" smtClean="0"/>
              <a:t>Change in employment status</a:t>
            </a:r>
          </a:p>
          <a:p>
            <a:pPr eaLnBrk="1" hangingPunct="1">
              <a:spcBef>
                <a:spcPts val="3000"/>
              </a:spcBef>
            </a:pPr>
            <a:r>
              <a:rPr lang="en-US" smtClean="0"/>
              <a:t>Medical expenses not covered by insurance</a:t>
            </a:r>
          </a:p>
          <a:p>
            <a:pPr eaLnBrk="1" hangingPunct="1">
              <a:spcBef>
                <a:spcPts val="3000"/>
              </a:spcBef>
            </a:pPr>
            <a:r>
              <a:rPr lang="en-US" smtClean="0"/>
              <a:t>Change in parent marital status</a:t>
            </a:r>
          </a:p>
          <a:p>
            <a:pPr eaLnBrk="1" hangingPunct="1">
              <a:spcBef>
                <a:spcPts val="3000"/>
              </a:spcBef>
            </a:pPr>
            <a:r>
              <a:rPr lang="en-US" smtClean="0"/>
              <a:t>Unusual dependent care expenses</a:t>
            </a:r>
          </a:p>
          <a:p>
            <a:pPr eaLnBrk="1" hangingPunct="1">
              <a:spcBef>
                <a:spcPts val="3000"/>
              </a:spcBef>
            </a:pPr>
            <a:r>
              <a:rPr lang="en-US" smtClean="0"/>
              <a:t>Student cannot obtain parent information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" name="Picture 4" descr="nasfaa_whit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29578" y="2438400"/>
            <a:ext cx="6419022" cy="15875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Expected Family Contribution (EFC)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4196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mtClean="0"/>
              <a:t>Amount family can reasonably be expected to contribute</a:t>
            </a: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5000"/>
              </a:lnSpc>
            </a:pPr>
            <a:r>
              <a:rPr lang="en-US" smtClean="0"/>
              <a:t>Stays the same regardless of college</a:t>
            </a:r>
          </a:p>
          <a:p>
            <a:pPr eaLnBrk="1" hangingPunct="1">
              <a:lnSpc>
                <a:spcPct val="95000"/>
              </a:lnSpc>
            </a:pPr>
            <a:r>
              <a:rPr lang="en-US" smtClean="0"/>
              <a:t>Two components</a:t>
            </a:r>
          </a:p>
          <a:p>
            <a:pPr marL="798513" lvl="1" indent="-341313" eaLnBrk="1" hangingPunct="1">
              <a:lnSpc>
                <a:spcPct val="95000"/>
              </a:lnSpc>
            </a:pPr>
            <a:r>
              <a:rPr lang="en-US" smtClean="0"/>
              <a:t>Parent contribution</a:t>
            </a:r>
          </a:p>
          <a:p>
            <a:pPr marL="798513" lvl="1" indent="-341313" eaLnBrk="1" hangingPunct="1">
              <a:lnSpc>
                <a:spcPct val="95000"/>
              </a:lnSpc>
            </a:pPr>
            <a:r>
              <a:rPr lang="en-US" smtClean="0"/>
              <a:t>Student contribution</a:t>
            </a:r>
          </a:p>
          <a:p>
            <a:pPr eaLnBrk="1" hangingPunct="1">
              <a:lnSpc>
                <a:spcPct val="95000"/>
              </a:lnSpc>
            </a:pPr>
            <a:r>
              <a:rPr lang="en-US" smtClean="0"/>
              <a:t>Calculated using data from a federal application form and a federal formula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Financial Need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315200" cy="3581400"/>
          </a:xfrm>
        </p:spPr>
        <p:txBody>
          <a:bodyPr/>
          <a:lstStyle/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smtClean="0">
                <a:ea typeface="ＭＳ Ｐゴシック" charset="-128"/>
              </a:rPr>
              <a:t>		</a:t>
            </a:r>
            <a:r>
              <a:rPr lang="en-US" sz="3400" smtClean="0">
                <a:ea typeface="ＭＳ Ｐゴシック" charset="-128"/>
              </a:rPr>
              <a:t>Cost of Attendance 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sz="3400" smtClean="0">
                <a:ea typeface="ＭＳ Ｐゴシック" charset="-128"/>
              </a:rPr>
              <a:t> </a:t>
            </a:r>
            <a:r>
              <a:rPr lang="en-US" sz="3400" smtClean="0">
                <a:cs typeface="Arial" charset="0"/>
              </a:rPr>
              <a:t>–</a:t>
            </a:r>
            <a:r>
              <a:rPr lang="en-US" sz="3400" smtClean="0">
                <a:solidFill>
                  <a:srgbClr val="CC0099"/>
                </a:solidFill>
              </a:rPr>
              <a:t> 	</a:t>
            </a:r>
            <a:r>
              <a:rPr lang="en-US" sz="3400" smtClean="0">
                <a:ea typeface="ＭＳ Ｐゴシック" charset="-128"/>
              </a:rPr>
              <a:t>Expected Family Contribution</a:t>
            </a:r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sz="3400" smtClean="0">
                <a:ea typeface="ＭＳ Ｐゴシック" charset="-128"/>
              </a:rPr>
              <a:t> = 	Financial Need</a:t>
            </a:r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990600" y="3886200"/>
            <a:ext cx="7391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Categories of Financial Aid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00000"/>
              </a:spcBef>
            </a:pPr>
            <a:r>
              <a:rPr lang="en-US" smtClean="0"/>
              <a:t>Need-based</a:t>
            </a:r>
          </a:p>
          <a:p>
            <a:pPr eaLnBrk="1" hangingPunct="1">
              <a:spcBef>
                <a:spcPct val="200000"/>
              </a:spcBef>
            </a:pPr>
            <a:r>
              <a:rPr lang="en-US" smtClean="0"/>
              <a:t>Non-need-based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ight Brace 1"/>
          <p:cNvSpPr>
            <a:spLocks/>
          </p:cNvSpPr>
          <p:nvPr/>
        </p:nvSpPr>
        <p:spPr bwMode="auto">
          <a:xfrm>
            <a:off x="3276600" y="1676400"/>
            <a:ext cx="914400" cy="1295400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Financial Aid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en-US" smtClean="0"/>
              <a:t>Scholarships</a:t>
            </a:r>
          </a:p>
          <a:p>
            <a:pPr eaLnBrk="1" hangingPunct="1">
              <a:spcBef>
                <a:spcPct val="100000"/>
              </a:spcBef>
            </a:pPr>
            <a:r>
              <a:rPr lang="en-US" smtClean="0"/>
              <a:t>Grants</a:t>
            </a:r>
          </a:p>
          <a:p>
            <a:pPr eaLnBrk="1" hangingPunct="1">
              <a:spcBef>
                <a:spcPct val="100000"/>
              </a:spcBef>
            </a:pPr>
            <a:r>
              <a:rPr lang="en-US" smtClean="0"/>
              <a:t>Loans</a:t>
            </a:r>
          </a:p>
          <a:p>
            <a:pPr eaLnBrk="1" hangingPunct="1">
              <a:spcBef>
                <a:spcPct val="100000"/>
              </a:spcBef>
            </a:pPr>
            <a:r>
              <a:rPr lang="en-US" smtClean="0"/>
              <a:t>Employment</a:t>
            </a:r>
          </a:p>
        </p:txBody>
      </p:sp>
      <p:sp>
        <p:nvSpPr>
          <p:cNvPr id="31748" name="TextBox 2"/>
          <p:cNvSpPr txBox="1">
            <a:spLocks noChangeArrowheads="1"/>
          </p:cNvSpPr>
          <p:nvPr/>
        </p:nvSpPr>
        <p:spPr bwMode="auto">
          <a:xfrm>
            <a:off x="4419600" y="2139950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 dirty="0"/>
              <a:t>Gift Aid</a:t>
            </a:r>
          </a:p>
        </p:txBody>
      </p:sp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4419600" y="3962400"/>
            <a:ext cx="396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0" dirty="0"/>
              <a:t>Self-Help Options</a:t>
            </a:r>
          </a:p>
        </p:txBody>
      </p:sp>
      <p:sp>
        <p:nvSpPr>
          <p:cNvPr id="8" name="Right Brace 1"/>
          <p:cNvSpPr>
            <a:spLocks/>
          </p:cNvSpPr>
          <p:nvPr/>
        </p:nvSpPr>
        <p:spPr bwMode="auto">
          <a:xfrm>
            <a:off x="3276600" y="3581400"/>
            <a:ext cx="914400" cy="1295400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Gift Aid: Scholarships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315200" cy="4267200"/>
          </a:xfrm>
        </p:spPr>
        <p:txBody>
          <a:bodyPr/>
          <a:lstStyle/>
          <a:p>
            <a:pPr marL="347663" indent="-347663" eaLnBrk="1" hangingPunct="1">
              <a:spcBef>
                <a:spcPct val="100000"/>
              </a:spcBef>
            </a:pPr>
            <a:r>
              <a:rPr lang="en-US" dirty="0" smtClean="0"/>
              <a:t>Money that does not have to be paid back</a:t>
            </a:r>
          </a:p>
          <a:p>
            <a:pPr marL="347663" indent="-347663" eaLnBrk="1" hangingPunct="1">
              <a:spcBef>
                <a:spcPct val="100000"/>
              </a:spcBef>
            </a:pPr>
            <a:r>
              <a:rPr lang="en-US" dirty="0" smtClean="0"/>
              <a:t>Awarded on the  basis of merit, skill, or unique characteristic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9436</TotalTime>
  <Words>1193</Words>
  <Application>Microsoft Office PowerPoint</Application>
  <PresentationFormat>On-screen Show (4:3)</PresentationFormat>
  <Paragraphs>251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ＭＳ Ｐゴシック</vt:lpstr>
      <vt:lpstr>Default Design</vt:lpstr>
      <vt:lpstr>Slide 1</vt:lpstr>
      <vt:lpstr>Topics We Will Discuss Tonight</vt:lpstr>
      <vt:lpstr>What is Financial Aid?</vt:lpstr>
      <vt:lpstr>What is Cost of Attendance (COA)</vt:lpstr>
      <vt:lpstr>What is the Expected Family Contribution (EFC)</vt:lpstr>
      <vt:lpstr>What is Financial Need</vt:lpstr>
      <vt:lpstr>Categories of Financial Aid</vt:lpstr>
      <vt:lpstr>Types of Financial Aid</vt:lpstr>
      <vt:lpstr>Gift Aid: Scholarships</vt:lpstr>
      <vt:lpstr>Gift Aid: Grants</vt:lpstr>
      <vt:lpstr>Self-Help Option: Loans</vt:lpstr>
      <vt:lpstr>Self-Help Option: Employment</vt:lpstr>
      <vt:lpstr>Sources of Financial Aid</vt:lpstr>
      <vt:lpstr>Federal Government</vt:lpstr>
      <vt:lpstr>Common Federal Aid Programs</vt:lpstr>
      <vt:lpstr>States</vt:lpstr>
      <vt:lpstr>Private Sources</vt:lpstr>
      <vt:lpstr>Civic Organizations and Churches</vt:lpstr>
      <vt:lpstr>Employers</vt:lpstr>
      <vt:lpstr>Free Application for Federal Student Aid (FAFSA)</vt:lpstr>
      <vt:lpstr>FAFSA</vt:lpstr>
      <vt:lpstr>FAFSA</vt:lpstr>
      <vt:lpstr>FAFSA on the Web</vt:lpstr>
      <vt:lpstr>FAFSA on the Web</vt:lpstr>
      <vt:lpstr>FAFSA on the Web</vt:lpstr>
      <vt:lpstr>IRS Data Retrieval Tool </vt:lpstr>
      <vt:lpstr>IRS Data Retrieval Tool </vt:lpstr>
      <vt:lpstr>IRS Data Retrieval Tool</vt:lpstr>
      <vt:lpstr>Federal Student Aid Personal Identification Number (FSA PIN)</vt:lpstr>
      <vt:lpstr>FAFSA on the Web Worksheet</vt:lpstr>
      <vt:lpstr>General Student Information</vt:lpstr>
      <vt:lpstr>Student Dependency Status</vt:lpstr>
      <vt:lpstr>Information About the Parents of Dependent Students</vt:lpstr>
      <vt:lpstr>Information About the Student  (and Spouse)</vt:lpstr>
      <vt:lpstr>Additional Information</vt:lpstr>
      <vt:lpstr>Signatures</vt:lpstr>
      <vt:lpstr>Frequent FAFSA Errors</vt:lpstr>
      <vt:lpstr>FAFSA Processing Results</vt:lpstr>
      <vt:lpstr>FAFSA Processing Results</vt:lpstr>
      <vt:lpstr>FAFSA Processing Results</vt:lpstr>
      <vt:lpstr>Student Aid Report</vt:lpstr>
      <vt:lpstr>Making Corrections</vt:lpstr>
      <vt:lpstr>Special Circumstances</vt:lpstr>
      <vt:lpstr>Special Circumstances</vt:lpstr>
      <vt:lpstr>Slide 45</vt:lpstr>
    </vt:vector>
  </TitlesOfParts>
  <Company>NASFAA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 Need to Know About Financial Aid</dc:title>
  <dc:creator>National Association of Student Financial Aid Administrators</dc:creator>
  <cp:lastModifiedBy>Mike Jones</cp:lastModifiedBy>
  <cp:revision>312</cp:revision>
  <cp:lastPrinted>2013-01-02T14:57:25Z</cp:lastPrinted>
  <dcterms:created xsi:type="dcterms:W3CDTF">2002-05-09T20:33:25Z</dcterms:created>
  <dcterms:modified xsi:type="dcterms:W3CDTF">2013-01-31T21:36:14Z</dcterms:modified>
</cp:coreProperties>
</file>